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12192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Tahoma"/>
      <p:regular r:id="rId28"/>
      <p:bold r:id="rId29"/>
    </p:embeddedFont>
    <p:embeddedFont>
      <p:font typeface="Quattrocento Sans"/>
      <p:regular r:id="rId30"/>
      <p:bold r:id="rId31"/>
      <p:italic r:id="rId32"/>
      <p:boldItalic r:id="rId33"/>
    </p:embeddedFont>
    <p:embeddedFont>
      <p:font typeface="Helvetica Neue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8" roundtripDataSignature="AMtx7mgXIN/Kd4F5Aj1A9Kuq5Vi1J3Ef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DB3C8899-3E6D-465F-88B8-0CF7B6BB1786}">
  <a:tblStyle styleId="{DB3C8899-3E6D-465F-88B8-0CF7B6BB1786}" styleName="Table_0">
    <a:wholeTbl>
      <a:tcTxStyle b="off" i="off">
        <a:font>
          <a:latin typeface="Helvetica"/>
          <a:ea typeface="Helvetica"/>
          <a:cs typeface="Helvetica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insideV>
        </a:tcBdr>
        <a:fill>
          <a:solidFill>
            <a:srgbClr val="E6E9F0"/>
          </a:solidFill>
        </a:fill>
      </a:tcStyle>
    </a:wholeTbl>
    <a:band1H>
      <a:tcTxStyle/>
      <a:tcStyle>
        <a:fill>
          <a:solidFill>
            <a:srgbClr val="CAD0E0"/>
          </a:solidFill>
        </a:fill>
      </a:tcStyle>
    </a:band1H>
    <a:band2H>
      <a:tcTxStyle/>
    </a:band2H>
    <a:band1V>
      <a:tcTxStyle/>
      <a:tcStyle>
        <a:fill>
          <a:solidFill>
            <a:srgbClr val="CAD0E0"/>
          </a:solidFill>
        </a:fill>
      </a:tcStyle>
    </a:band1V>
    <a:band2V>
      <a:tcTxStyle/>
    </a:band2V>
    <a:lastCol>
      <a:tcTxStyle b="on" i="off">
        <a:font>
          <a:latin typeface="Helvetica"/>
          <a:ea typeface="Helvetica"/>
          <a:cs typeface="Helvetica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Helvetica"/>
          <a:ea typeface="Helvetica"/>
          <a:cs typeface="Helvetica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top>
        </a:tcBdr>
        <a:fill>
          <a:solidFill>
            <a:schemeClr val="accent1"/>
          </a:solidFill>
        </a:fill>
      </a:tcStyle>
    </a:lastRow>
    <a:seCell>
      <a:tcTxStyle/>
    </a:seCell>
    <a:swCell>
      <a:tcTxStyle/>
    </a:swCell>
    <a:firstRow>
      <a:tcTxStyle b="on" i="off">
        <a:font>
          <a:latin typeface="Helvetica"/>
          <a:ea typeface="Helvetica"/>
          <a:cs typeface="Helvetica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sm" w="sm" type="none"/>
              <a:tailEnd len="sm" w="sm" type="none"/>
            </a:ln>
          </a:bottom>
        </a:tcBdr>
        <a:fill>
          <a:solidFill>
            <a:schemeClr val="accent1"/>
          </a:solidFill>
        </a:fill>
      </a:tcStyle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Tahoma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Tahom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attrocentoSans-bold.fntdata"/><Relationship Id="rId30" Type="http://schemas.openxmlformats.org/officeDocument/2006/relationships/font" Target="fonts/QuattrocentoSans-regular.fntdata"/><Relationship Id="rId11" Type="http://schemas.openxmlformats.org/officeDocument/2006/relationships/slide" Target="slides/slide6.xml"/><Relationship Id="rId33" Type="http://schemas.openxmlformats.org/officeDocument/2006/relationships/font" Target="fonts/QuattrocentoSans-boldItalic.fntdata"/><Relationship Id="rId10" Type="http://schemas.openxmlformats.org/officeDocument/2006/relationships/slide" Target="slides/slide5.xml"/><Relationship Id="rId32" Type="http://schemas.openxmlformats.org/officeDocument/2006/relationships/font" Target="fonts/QuattrocentoSans-italic.fntdata"/><Relationship Id="rId13" Type="http://schemas.openxmlformats.org/officeDocument/2006/relationships/slide" Target="slides/slide8.xml"/><Relationship Id="rId35" Type="http://schemas.openxmlformats.org/officeDocument/2006/relationships/font" Target="fonts/HelveticaNeue-bold.fntdata"/><Relationship Id="rId12" Type="http://schemas.openxmlformats.org/officeDocument/2006/relationships/slide" Target="slides/slide7.xml"/><Relationship Id="rId34" Type="http://schemas.openxmlformats.org/officeDocument/2006/relationships/font" Target="fonts/HelveticaNeue-regular.fntdata"/><Relationship Id="rId15" Type="http://schemas.openxmlformats.org/officeDocument/2006/relationships/slide" Target="slides/slide10.xml"/><Relationship Id="rId37" Type="http://schemas.openxmlformats.org/officeDocument/2006/relationships/font" Target="fonts/HelveticaNeue-boldItalic.fntdata"/><Relationship Id="rId14" Type="http://schemas.openxmlformats.org/officeDocument/2006/relationships/slide" Target="slides/slide9.xml"/><Relationship Id="rId36" Type="http://schemas.openxmlformats.org/officeDocument/2006/relationships/font" Target="fonts/HelveticaNeue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2" name="Google Shape;132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1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2" name="Google Shape;142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43" name="Google Shape;143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9" name="Google Shape;159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0" name="Google Shape;160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4" name="Google Shape;174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5" name="Google Shape;175;p17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4" name="Google Shape;18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" name="Google Shape;59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0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20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0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0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4" name="Google Shape;14;p20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0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20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1" id="17" name="Google Shape;17;p2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91135" y="5912485"/>
            <a:ext cx="2206625" cy="965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1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1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2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2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3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3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23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5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6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6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6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7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7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7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7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7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7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9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19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19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jpg"/><Relationship Id="rId4" Type="http://schemas.openxmlformats.org/officeDocument/2006/relationships/image" Target="../media/image10.jpg"/><Relationship Id="rId5" Type="http://schemas.openxmlformats.org/officeDocument/2006/relationships/image" Target="../media/image12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idx="4294967295" type="ctrTitle"/>
          </p:nvPr>
        </p:nvSpPr>
        <p:spPr>
          <a:xfrm>
            <a:off x="263525" y="1341120"/>
            <a:ext cx="11297920" cy="170688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3 - Phần 1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i="0" lang="en-US" sz="34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Ôn tập và mảng cơ bản</a:t>
            </a:r>
            <a:endParaRPr b="1" i="0" sz="34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9" name="Google Shape;49;p1"/>
          <p:cNvSpPr txBox="1"/>
          <p:nvPr/>
        </p:nvSpPr>
        <p:spPr>
          <a:xfrm>
            <a:off x="7597140" y="6013450"/>
            <a:ext cx="7780655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3: Array 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"/>
          <p:cNvSpPr/>
          <p:nvPr/>
        </p:nvSpPr>
        <p:spPr>
          <a:xfrm>
            <a:off x="407034" y="217424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Google Shape;114;p10"/>
          <p:cNvSpPr txBox="1"/>
          <p:nvPr>
            <p:ph type="title"/>
          </p:nvPr>
        </p:nvSpPr>
        <p:spPr>
          <a:xfrm>
            <a:off x="609600" y="2362200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</a:t>
            </a:r>
            <a:endParaRPr/>
          </a:p>
        </p:txBody>
      </p:sp>
      <p:pic>
        <p:nvPicPr>
          <p:cNvPr descr="Picture 3" id="115" name="Google Shape;115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1"/>
          <p:cNvSpPr/>
          <p:nvPr/>
        </p:nvSpPr>
        <p:spPr>
          <a:xfrm>
            <a:off x="262889" y="13843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p11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Thảo Luận 1:  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2" name="Google Shape;122;p11"/>
          <p:cNvSpPr txBox="1"/>
          <p:nvPr/>
        </p:nvSpPr>
        <p:spPr>
          <a:xfrm>
            <a:off x="655318" y="1447801"/>
            <a:ext cx="10881300" cy="286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3200"/>
              <a:buFont typeface="Quattrocento Sans"/>
              <a:buNone/>
            </a:pPr>
            <a:r>
              <a:rPr i="0" lang="en-US" sz="3200" u="none" cap="none" strike="noStrike">
                <a:solidFill>
                  <a:srgbClr val="005241"/>
                </a:solidFill>
                <a:latin typeface="Tahoma"/>
                <a:ea typeface="Tahoma"/>
                <a:cs typeface="Tahoma"/>
                <a:sym typeface="Tahoma"/>
              </a:rPr>
              <a:t>- Trong các hàm thao tác với mảng, hàm nào sau khi thực hiện tạo mảng mới ?</a:t>
            </a:r>
            <a:endParaRPr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5241"/>
              </a:buClr>
              <a:buSzPts val="3200"/>
              <a:buFont typeface="Quattrocento Sans"/>
              <a:buNone/>
            </a:pPr>
            <a:r>
              <a:rPr i="0" lang="en-US" sz="3200" u="none" cap="none" strike="noStrike">
                <a:solidFill>
                  <a:srgbClr val="005241"/>
                </a:solidFill>
                <a:latin typeface="Tahoma"/>
                <a:ea typeface="Tahoma"/>
                <a:cs typeface="Tahoma"/>
                <a:sym typeface="Tahoma"/>
              </a:rPr>
              <a:t>- Viết hàm xác định 1 chuỗi có phải là chuỗi đối xứng không?</a:t>
            </a:r>
            <a:endParaRPr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12"/>
          <p:cNvSpPr/>
          <p:nvPr/>
        </p:nvSpPr>
        <p:spPr>
          <a:xfrm>
            <a:off x="262889" y="13843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p1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Thảo Luận 2:  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9" name="Google Shape;129;p12"/>
          <p:cNvSpPr txBox="1"/>
          <p:nvPr/>
        </p:nvSpPr>
        <p:spPr>
          <a:xfrm>
            <a:off x="655318" y="1447801"/>
            <a:ext cx="10881300" cy="259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i="0" lang="en-US" sz="2800" u="none" cap="none" strike="noStrike">
                <a:solidFill>
                  <a:srgbClr val="005241"/>
                </a:solidFill>
                <a:latin typeface="Tahoma"/>
                <a:ea typeface="Tahoma"/>
                <a:cs typeface="Tahoma"/>
                <a:sym typeface="Tahoma"/>
              </a:rPr>
              <a:t>- Trong các hàm thao tác với mảng, hàm nào dùng để tìm kiếm phần tử trong mảng? </a:t>
            </a:r>
            <a:endParaRPr i="0" sz="2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i="0" lang="en-US" sz="2800" u="none" cap="none" strike="noStrike">
                <a:solidFill>
                  <a:srgbClr val="005241"/>
                </a:solidFill>
                <a:latin typeface="Tahoma"/>
                <a:ea typeface="Tahoma"/>
                <a:cs typeface="Tahoma"/>
                <a:sym typeface="Tahoma"/>
              </a:rPr>
              <a:t>- Viết hàm đếm xem trong mảng sau số 2 xuất hiện mấy lần?</a:t>
            </a:r>
            <a:endParaRPr i="0" sz="28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b="1" i="0" lang="en-US" sz="2800" u="none" cap="none" strike="noStrike">
                <a:solidFill>
                  <a:srgbClr val="005241"/>
                </a:solidFill>
                <a:latin typeface="Courier New"/>
                <a:ea typeface="Courier New"/>
                <a:cs typeface="Courier New"/>
                <a:sym typeface="Courier New"/>
              </a:rPr>
              <a:t>[4,6,27,8,2,25,6,7,28,9,2,26,7,8]</a:t>
            </a:r>
            <a:endParaRPr b="1" i="0" sz="2800" u="none" cap="none" strike="noStrike">
              <a:solidFill>
                <a:srgbClr val="000000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35" name="Google Shape;135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3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7" name="Google Shape;137;p1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38" name="Google Shape;138;p13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9" name="Google Shape;139;p13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5" name="Google Shape;145;p14"/>
          <p:cNvGrpSpPr/>
          <p:nvPr/>
        </p:nvGrpSpPr>
        <p:grpSpPr>
          <a:xfrm>
            <a:off x="6486861" y="1066598"/>
            <a:ext cx="5181681" cy="5791390"/>
            <a:chOff x="2057400" y="1367692"/>
            <a:chExt cx="4713619" cy="5461000"/>
          </a:xfrm>
        </p:grpSpPr>
        <p:pic>
          <p:nvPicPr>
            <p:cNvPr descr="C:\Users\powerpoint.vn\Downloads\gd_d469b81f6980.jpg" id="146" name="Google Shape;146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19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7" name="Google Shape;147;p14"/>
            <p:cNvSpPr/>
            <p:nvPr/>
          </p:nvSpPr>
          <p:spPr>
            <a:xfrm rot="318926">
              <a:off x="2540248" y="2370718"/>
              <a:ext cx="1486870" cy="3760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8" name="Google Shape;148;p14"/>
            <p:cNvSpPr/>
            <p:nvPr/>
          </p:nvSpPr>
          <p:spPr>
            <a:xfrm>
              <a:off x="2767399" y="3273701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9" name="Google Shape;149;p14"/>
            <p:cNvSpPr/>
            <p:nvPr/>
          </p:nvSpPr>
          <p:spPr>
            <a:xfrm rot="-463181">
              <a:off x="4306550" y="1951452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0" name="Google Shape;150;p14"/>
            <p:cNvSpPr/>
            <p:nvPr/>
          </p:nvSpPr>
          <p:spPr>
            <a:xfrm rot="193715">
              <a:off x="4276070" y="2902279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51" name="Google Shape;151;p1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Font typeface="Tahoma"/>
              <a:buNone/>
            </a:pPr>
            <a:r>
              <a:rPr lang="en-US" sz="4400"/>
              <a:t>Chia nhóm thuyết trình</a:t>
            </a:r>
            <a:endParaRPr sz="4400"/>
          </a:p>
        </p:txBody>
      </p:sp>
      <p:sp>
        <p:nvSpPr>
          <p:cNvPr id="152" name="Google Shape;152;p14"/>
          <p:cNvSpPr txBox="1"/>
          <p:nvPr>
            <p:ph idx="4294967295" type="body"/>
          </p:nvPr>
        </p:nvSpPr>
        <p:spPr>
          <a:xfrm>
            <a:off x="1770375" y="1203325"/>
            <a:ext cx="4716600" cy="3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53" name="Google Shape;153;p1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4" name="Google Shape;154;p14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55" name="Google Shape;155;p14"/>
            <p:cNvPicPr preferRelativeResize="0"/>
            <p:nvPr/>
          </p:nvPicPr>
          <p:blipFill rotWithShape="1">
            <a:blip r:embed="rId5">
              <a:alphaModFix/>
            </a:blip>
            <a:srcRect b="0" l="0" r="-6572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6" name="Google Shape;156;p14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62" name="Google Shape;16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15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64" name="Google Shape;164;p15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5" name="Google Shape;165;p15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3.2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6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3.2</a:t>
            </a:r>
            <a:endParaRPr/>
          </a:p>
        </p:txBody>
      </p:sp>
      <p:sp>
        <p:nvSpPr>
          <p:cNvPr id="171" name="Google Shape;171;p16"/>
          <p:cNvSpPr txBox="1"/>
          <p:nvPr>
            <p:ph idx="4294967295" type="body"/>
          </p:nvPr>
        </p:nvSpPr>
        <p:spPr>
          <a:xfrm>
            <a:off x="1271414" y="1557020"/>
            <a:ext cx="8611726" cy="254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592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Spread Operator &amp; Array Destructuring 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592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Maps &amp; Sets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592"/>
              <a:buFont typeface="Arial"/>
              <a:buChar char="•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WeakSet &amp; WeakMap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17"/>
          <p:cNvSpPr/>
          <p:nvPr/>
        </p:nvSpPr>
        <p:spPr>
          <a:xfrm>
            <a:off x="3962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8" name="Google Shape;178;p17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Google Shape;179;p17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80" name="Google Shape;180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1" name="Google Shape;181;p17"/>
          <p:cNvSpPr txBox="1"/>
          <p:nvPr>
            <p:ph idx="1" type="body"/>
          </p:nvPr>
        </p:nvSpPr>
        <p:spPr>
          <a:xfrm>
            <a:off x="4781013" y="1676400"/>
            <a:ext cx="5810787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Tạo mảng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Truy xuất phần tử mảng 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Thay đổi phần tử trong mảng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Tìm kiếm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Sắp xếp   </a:t>
            </a:r>
            <a:endParaRPr b="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8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/>
          </a:p>
        </p:txBody>
      </p:sp>
      <p:pic>
        <p:nvPicPr>
          <p:cNvPr descr="Picture 1" id="187" name="Google Shape;18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6" name="Google Shape;5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3" name="Google Shape;6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3.1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 3.1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3.2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5" name="Google Shape;65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6" name="Google Shape;66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4" name="Google Shape;7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6" name="Google Shape;76;p4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3.1 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7" name="Google Shape;77;p4"/>
          <p:cNvSpPr/>
          <p:nvPr/>
        </p:nvSpPr>
        <p:spPr>
          <a:xfrm>
            <a:off x="852805" y="2411095"/>
            <a:ext cx="10133965" cy="4150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Tahoma"/>
              <a:buChar char="•"/>
            </a:pPr>
            <a:r>
              <a:rPr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Tạo mảng </a:t>
            </a:r>
            <a:endParaRPr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Tahoma"/>
              <a:buChar char="•"/>
            </a:pPr>
            <a:r>
              <a:rPr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Truy xuất phần tử mảng </a:t>
            </a:r>
            <a:endParaRPr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Tahoma"/>
              <a:buChar char="•"/>
            </a:pPr>
            <a:r>
              <a:rPr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Thay đổi phần tử trong mảng</a:t>
            </a:r>
            <a:endParaRPr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Tahoma"/>
              <a:buChar char="•"/>
            </a:pPr>
            <a:r>
              <a:rPr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Tìm kiếm</a:t>
            </a:r>
            <a:endParaRPr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Tahoma"/>
              <a:buChar char="•"/>
            </a:pPr>
            <a:r>
              <a:rPr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Sắp xếp   </a:t>
            </a:r>
            <a:endParaRPr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0" lvl="0" marL="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007A62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Tạo mảng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83" name="Google Shape;8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127760" y="1772920"/>
            <a:ext cx="5194300" cy="219265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25-08-17 at 19.12.41" id="84" name="Google Shape;84;p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423795" y="4364990"/>
            <a:ext cx="7576820" cy="146177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100"/>
              <a:buFont typeface="Tahoma"/>
              <a:buNone/>
            </a:pPr>
            <a:r>
              <a:rPr b="0" i="0" lang="en-US" sz="31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Truy xuất phần tử mảng</a:t>
            </a:r>
            <a:endParaRPr b="0" i="0" sz="31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90" name="Google Shape;90;p6"/>
          <p:cNvGraphicFramePr/>
          <p:nvPr/>
        </p:nvGraphicFramePr>
        <p:xfrm>
          <a:off x="444213" y="109475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{DB3C8899-3E6D-465F-88B8-0CF7B6BB1786}</a:tableStyleId>
              </a:tblPr>
              <a:tblGrid>
                <a:gridCol w="2242900"/>
                <a:gridCol w="4242475"/>
                <a:gridCol w="4818200"/>
              </a:tblGrid>
              <a:tr h="70845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Tên hàm /</a:t>
                      </a:r>
                      <a:b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</a:b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cú pháp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Cấu trúc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Ý nghĩa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Truy cập theo chỉ số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arr[index]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Lấy phần tử tại vị trí index (bắt đầu từ 0)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Độ dài mảng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arr.length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Lấy số lượng phần tử trong mảng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Phần tử cuối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arr[arr.length - 1]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Truy xuất phần tử cuối cùng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at()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arr.at(index)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Lấy phần tử tại index, hỗ trợ chỉ số âm (ví dụ: -1 là phần tử cuối)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68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for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for (let i = 0; i &lt; arr.length; i++) { arr[i]; }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Duyệt mảng và truy xuất từng phần tử theo chỉ số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68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for...of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for (let value of arr) { ... }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Duyệt qua giá trị của mảng (không lấy index)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forEach()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arr.forEach((value, index) =&gt; {...})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Duyệt từng phần tử, có cả giá trị và chỉ số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find()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arr.find(x =&gt; điều_kiện)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Trả về phần tử đầu tiên thỏa mãn điều kiện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findIndex()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arr.findIndex(x =&gt; điều_kiện)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Trả về chỉ số của phần tử đầu tiên thỏa mãn điều kiện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100"/>
              <a:buFont typeface="Tahoma"/>
              <a:buNone/>
            </a:pPr>
            <a:r>
              <a:rPr b="0" i="0" lang="en-US" sz="31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Thay đổi phần tử mảng</a:t>
            </a:r>
            <a:endParaRPr b="0" i="0" sz="31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96" name="Google Shape;96;p7"/>
          <p:cNvGraphicFramePr/>
          <p:nvPr/>
        </p:nvGraphicFramePr>
        <p:xfrm>
          <a:off x="354975" y="112014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{DB3C8899-3E6D-465F-88B8-0CF7B6BB1786}</a:tableStyleId>
              </a:tblPr>
              <a:tblGrid>
                <a:gridCol w="1976950"/>
                <a:gridCol w="4903625"/>
                <a:gridCol w="4601475"/>
              </a:tblGrid>
              <a:tr h="4184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Tên hàm /</a:t>
                      </a:r>
                      <a:b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</a:b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cú pháp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Cấu trúc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Ý nghĩa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Gán trực tiếp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arr[index] = newValue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Thay thế phần tử tại vị trí index bằng giá trị mới</a:t>
                      </a:r>
                      <a:endParaRPr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push()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arr.push(item)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Thêm phần tử mới vào cuối mảng</a:t>
                      </a:r>
                      <a:endParaRPr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pop()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arr.pop()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Xóa phần tử cuối cùng khỏi mảng</a:t>
                      </a:r>
                      <a:endParaRPr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unshift()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arr.unshift(item)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Thêm phần tử mới vào đầu mảng</a:t>
                      </a:r>
                      <a:endParaRPr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68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shift()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arr.shift()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Xóa phần tử đầu tiên của mảng</a:t>
                      </a:r>
                      <a:endParaRPr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68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splice()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arr.splice(start, deleteCount, ...items)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Xóa, chèn hoặc thay thế phần tử tại vị trí start (thay đổi trực tiếp mảng gốc)</a:t>
                      </a:r>
                      <a:endParaRPr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sort()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arr.sort((a, b) =&gt; a - b)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Sắp xếp các phần tử trong mảng (thay đổi mảng gốc)</a:t>
                      </a:r>
                      <a:endParaRPr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reverse()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arr.reverse()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Đảo ngược thứ tự các phần tử trong mảng (thay đổi mảng gốc)</a:t>
                      </a:r>
                      <a:endParaRPr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418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fill()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arr.fill(value, start, end)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Gán toàn bộ hoặc một phần tử trong mảng thành cùng một giá trị</a:t>
                      </a:r>
                      <a:endParaRPr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56895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copyWithin()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arr.copyWithin(target, start, end)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400"/>
                        <a:buFont typeface="Helvetica Neue"/>
                        <a:buNone/>
                      </a:pPr>
                      <a:r>
                        <a:rPr lang="en-US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Sao chép một đoạn mảng vào vị trí khác trong chính mảng (ghi đè phần tử cũ)</a:t>
                      </a:r>
                      <a:endParaRPr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8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100"/>
              <a:buFont typeface="Tahoma"/>
              <a:buNone/>
            </a:pPr>
            <a:r>
              <a:rPr b="0" i="0" lang="en-US" sz="31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Tìm kiếm </a:t>
            </a:r>
            <a:endParaRPr b="0" i="0" sz="31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102" name="Google Shape;102;p8"/>
          <p:cNvGraphicFramePr/>
          <p:nvPr/>
        </p:nvGraphicFramePr>
        <p:xfrm>
          <a:off x="386513" y="1333500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{DB3C8899-3E6D-465F-88B8-0CF7B6BB1786}</a:tableStyleId>
              </a:tblPr>
              <a:tblGrid>
                <a:gridCol w="2106200"/>
                <a:gridCol w="3581750"/>
                <a:gridCol w="5731025"/>
              </a:tblGrid>
              <a:tr h="381000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Tên hàm / cú pháp</a:t>
                      </a:r>
                      <a:endParaRPr sz="1800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Cấu trúc</a:t>
                      </a:r>
                      <a:endParaRPr sz="1800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Ý nghĩa</a:t>
                      </a:r>
                      <a:endParaRPr sz="1800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indexOf()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arr.indexOf(value)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Trả về chỉ số đầu tiên tìm thấy value (nếu không có → -1)</a:t>
                      </a:r>
                      <a:endParaRPr sz="1800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lastIndexOf()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arr.lastIndexOf(value)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Trả về chỉ số cuối cùng tìm thấy value (nếu không có → -1)</a:t>
                      </a:r>
                      <a:endParaRPr sz="1800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includes()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arr.includes(value)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Kiểm tra xem mảng có chứa value hay không (trả về true/false)</a:t>
                      </a:r>
                      <a:endParaRPr sz="1800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find()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arr.find(element =&gt; điều_kiện)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Trả về phần tử đầu tiên thỏa điều kiện (nếu không có → undefined)</a:t>
                      </a:r>
                      <a:endParaRPr sz="1800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findIndex()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arr.findIndex(element =&gt; điều_kiện)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Trả về chỉ số của phần tử đầu tiên thỏa điều kiện (nếu không có → -1)</a:t>
                      </a:r>
                      <a:endParaRPr sz="1800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some()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arr.some(element =&gt; điều_kiện)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Trả về true nếu ít nhất 1 phần tử thỏa điều kiện</a:t>
                      </a:r>
                      <a:endParaRPr sz="1800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every()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arr.every(element =&gt; điều_kiện)</a:t>
                      </a:r>
                      <a:endParaRPr b="1" sz="1800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Trả về true nếu tất cả phần tử thỏa điều kiện</a:t>
                      </a:r>
                      <a:endParaRPr sz="1800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100"/>
              <a:buFont typeface="Tahoma"/>
              <a:buNone/>
            </a:pPr>
            <a:r>
              <a:rPr b="0" i="0" lang="en-US" sz="31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Sắp xếp  </a:t>
            </a:r>
            <a:endParaRPr b="0" i="0" sz="31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graphicFrame>
        <p:nvGraphicFramePr>
          <p:cNvPr id="108" name="Google Shape;108;p9"/>
          <p:cNvGraphicFramePr/>
          <p:nvPr/>
        </p:nvGraphicFramePr>
        <p:xfrm>
          <a:off x="285388" y="1058025"/>
          <a:ext cx="3000000" cy="3000000"/>
        </p:xfrm>
        <a:graphic>
          <a:graphicData uri="http://schemas.openxmlformats.org/drawingml/2006/table">
            <a:tbl>
              <a:tblPr bandRow="1" firstRow="1">
                <a:noFill/>
                <a:tableStyleId>{DB3C8899-3E6D-465F-88B8-0CF7B6BB1786}</a:tableStyleId>
              </a:tblPr>
              <a:tblGrid>
                <a:gridCol w="4110300"/>
                <a:gridCol w="4384725"/>
                <a:gridCol w="3126200"/>
              </a:tblGrid>
              <a:tr h="728975"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Tên hàm / cú pháp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Cấu trúc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ctr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Ý nghĩa</a:t>
                      </a:r>
                      <a:endParaRPr sz="1800" u="none" cap="none" strike="noStrike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 u="none" cap="none" strike="noStrike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sort()</a:t>
                      </a:r>
                      <a:endParaRPr b="1" sz="1800" u="none" cap="none" strike="noStrike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arr.sort()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Sắp xếp mảng theo chuỗi Unicode (mặc định, không đúng cho số)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714475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sort()</a:t>
                      </a: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 với comparator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arr.sort((a, b) =&gt; a - b)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Sắp xếp tăng dần theo số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arr.sort((a, b) =&gt; b - a)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Sắp xếp giảm dần theo số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Tạo mảng mới gồm các phần tử thỏa điều kiện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reverse()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arr.reverse()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Đảo ngược thứ tự các phần tử trong mảng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toSorted() </a:t>
                      </a: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(ES2023)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arr.toSorted((a, b) =&gt; a - b)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Giống </a:t>
                      </a: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sort()</a:t>
                      </a: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 nhưng không thay đổi mảng gốc, trả về mảng mới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toReversed()</a:t>
                      </a: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 (ES2023)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arr.toReversed()</a:t>
                      </a:r>
                      <a:endParaRPr b="1" sz="1800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marR="0" rtl="0" algn="l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600"/>
                        <a:buFont typeface="Helvetica Neue"/>
                        <a:buNone/>
                      </a:pP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Giống</a:t>
                      </a:r>
                      <a:r>
                        <a:rPr b="1" lang="en-US" sz="1800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reverse()</a:t>
                      </a:r>
                      <a:r>
                        <a:rPr lang="en-US" sz="1800" u="none" cap="none" strike="noStrike">
                          <a:latin typeface="Tahoma"/>
                          <a:ea typeface="Tahoma"/>
                          <a:cs typeface="Tahoma"/>
                          <a:sym typeface="Tahoma"/>
                        </a:rPr>
                        <a:t> nhưng không thay đổi mảng gốc, trả về mảng mới</a:t>
                      </a:r>
                      <a:endParaRPr sz="1800" u="none" cap="none" strike="noStrike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45725" marB="45725" marR="91450" marL="91450" anchor="ctr">
                    <a:lnL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99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chemeClr val="lt1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2025-08-17T12:47:49Z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